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387671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4107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242129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249997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26499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624714-D0DA-4E89-B53C-905517E4075C}" type="datetimeFigureOut">
              <a:rPr lang="fr-FR" smtClean="0"/>
              <a:t>26/09/2022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316915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624714-D0DA-4E89-B53C-905517E4075C}" type="datetimeFigureOut">
              <a:rPr lang="fr-FR" smtClean="0"/>
              <a:t>26/09/2022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40351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9624714-D0DA-4E89-B53C-905517E4075C}" type="datetimeFigureOut">
              <a:rPr lang="fr-FR" smtClean="0"/>
              <a:t>26/09/2022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32640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624714-D0DA-4E89-B53C-905517E4075C}" type="datetimeFigureOut">
              <a:rPr lang="fr-FR" smtClean="0"/>
              <a:t>26/09/2022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395131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9624714-D0DA-4E89-B53C-905517E4075C}" type="datetimeFigureOut">
              <a:rPr lang="fr-FR" smtClean="0"/>
              <a:t>26/09/2022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188663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9624714-D0DA-4E89-B53C-905517E4075C}" type="datetimeFigureOut">
              <a:rPr lang="fr-FR" smtClean="0"/>
              <a:t>26/09/2022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D7CB34-BE1F-4478-8280-643854004AEA}" type="slidenum">
              <a:rPr lang="fr-FR" smtClean="0"/>
              <a:t>‹N°›</a:t>
            </a:fld>
            <a:endParaRPr lang="fr-FR"/>
          </a:p>
        </p:txBody>
      </p:sp>
    </p:spTree>
    <p:extLst>
      <p:ext uri="{BB962C8B-B14F-4D97-AF65-F5344CB8AC3E}">
        <p14:creationId xmlns:p14="http://schemas.microsoft.com/office/powerpoint/2010/main" val="3825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24714-D0DA-4E89-B53C-905517E4075C}" type="datetimeFigureOut">
              <a:rPr lang="fr-FR" smtClean="0"/>
              <a:t>26/09/2022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CB34-BE1F-4478-8280-643854004AEA}" type="slidenum">
              <a:rPr lang="fr-FR" smtClean="0"/>
              <a:t>‹N°›</a:t>
            </a:fld>
            <a:endParaRPr lang="fr-FR"/>
          </a:p>
        </p:txBody>
      </p:sp>
    </p:spTree>
    <p:extLst>
      <p:ext uri="{BB962C8B-B14F-4D97-AF65-F5344CB8AC3E}">
        <p14:creationId xmlns:p14="http://schemas.microsoft.com/office/powerpoint/2010/main" val="285823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709" y="872837"/>
            <a:ext cx="8354291" cy="5016758"/>
          </a:xfrm>
          <a:prstGeom prst="rect">
            <a:avLst/>
          </a:prstGeom>
          <a:solidFill>
            <a:schemeClr val="accent6">
              <a:lumMod val="40000"/>
              <a:lumOff val="60000"/>
            </a:schemeClr>
          </a:solidFill>
        </p:spPr>
        <p:txBody>
          <a:bodyPr wrap="square">
            <a:spAutoFit/>
          </a:bodyPr>
          <a:lstStyle/>
          <a:p>
            <a:endParaRPr lang="fr-FR" sz="2000" b="0" i="0" u="none" strike="noStrike" baseline="0" dirty="0" smtClean="0">
              <a:solidFill>
                <a:srgbClr val="000000"/>
              </a:solidFill>
              <a:latin typeface="Times New Roman" panose="02020603050405020304" pitchFamily="18" charset="0"/>
            </a:endParaRPr>
          </a:p>
          <a:p>
            <a:r>
              <a:rPr lang="fr-FR" sz="2000" b="0" i="0" u="none" strike="noStrike" baseline="0" dirty="0" smtClean="0">
                <a:solidFill>
                  <a:srgbClr val="000000"/>
                </a:solidFill>
                <a:latin typeface="Times New Roman" panose="02020603050405020304" pitchFamily="18" charset="0"/>
              </a:rPr>
              <a:t> </a:t>
            </a:r>
            <a:r>
              <a:rPr lang="fr-FR" sz="2400" b="1" i="0" u="none" strike="noStrike" baseline="0" dirty="0" smtClean="0">
                <a:solidFill>
                  <a:srgbClr val="000000"/>
                </a:solidFill>
                <a:latin typeface="Times New Roman" panose="02020603050405020304" pitchFamily="18" charset="0"/>
              </a:rPr>
              <a:t>Séance 1 : </a:t>
            </a:r>
          </a:p>
          <a:p>
            <a:endParaRPr lang="fr-FR" sz="2400" b="1" dirty="0">
              <a:solidFill>
                <a:srgbClr val="000000"/>
              </a:solidFill>
              <a:latin typeface="Times New Roman" panose="02020603050405020304" pitchFamily="18" charset="0"/>
            </a:endParaRPr>
          </a:p>
          <a:p>
            <a:r>
              <a:rPr lang="fr-FR" b="1" dirty="0" smtClean="0">
                <a:solidFill>
                  <a:srgbClr val="000000"/>
                </a:solidFill>
                <a:latin typeface="Calibri" panose="020F0502020204030204" pitchFamily="34" charset="0"/>
              </a:rPr>
              <a:t>Connaître </a:t>
            </a:r>
            <a:r>
              <a:rPr lang="fr-FR" b="1" dirty="0">
                <a:solidFill>
                  <a:srgbClr val="000000"/>
                </a:solidFill>
                <a:latin typeface="Calibri" panose="020F0502020204030204" pitchFamily="34" charset="0"/>
              </a:rPr>
              <a:t>tes qualités </a:t>
            </a:r>
            <a:r>
              <a:rPr lang="fr-FR" b="1" i="1" dirty="0">
                <a:solidFill>
                  <a:srgbClr val="000000"/>
                </a:solidFill>
                <a:latin typeface="Calibri" panose="020F0502020204030204" pitchFamily="34" charset="0"/>
              </a:rPr>
              <a:t>« Moi, je suis… » </a:t>
            </a:r>
            <a:r>
              <a:rPr lang="fr-FR" b="1" i="1" dirty="0" smtClean="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Qui </a:t>
            </a:r>
            <a:r>
              <a:rPr lang="fr-FR" dirty="0">
                <a:solidFill>
                  <a:srgbClr val="000000"/>
                </a:solidFill>
                <a:latin typeface="Calibri" panose="020F0502020204030204" pitchFamily="34" charset="0"/>
              </a:rPr>
              <a:t>es-tu ??? Si on te demande de te décrire, es-tu capable de faire la liste de tes qualités ? Ou, est-ce que tu hésites, tu ne sais pas trop quoi dire ? « Euh, </a:t>
            </a:r>
            <a:r>
              <a:rPr lang="fr-FR" dirty="0" err="1">
                <a:solidFill>
                  <a:srgbClr val="000000"/>
                </a:solidFill>
                <a:latin typeface="Calibri" panose="020F0502020204030204" pitchFamily="34" charset="0"/>
              </a:rPr>
              <a:t>hmmm</a:t>
            </a:r>
            <a:r>
              <a:rPr lang="fr-FR" dirty="0">
                <a:solidFill>
                  <a:srgbClr val="000000"/>
                </a:solidFill>
                <a:latin typeface="Calibri" panose="020F0502020204030204" pitchFamily="34" charset="0"/>
              </a:rPr>
              <a:t>, j’sais pas » Il est parfois difficile de se connaître… surtout quand on est adolescent et que plein de </a:t>
            </a:r>
            <a:r>
              <a:rPr lang="fr-FR" dirty="0"/>
              <a:t>changements surviennent. Toutefois, connaître tes forces est essentiel car ce sont celles-ci qui te permettent d’atteindre tes objectifs. </a:t>
            </a:r>
          </a:p>
          <a:p>
            <a:r>
              <a:rPr lang="fr-FR" dirty="0"/>
              <a:t>Pour cette activité, il ne faut pas être modeste ou hésitant. Alors… vas-y ! </a:t>
            </a:r>
          </a:p>
          <a:p>
            <a:r>
              <a:rPr lang="fr-FR" dirty="0"/>
              <a:t>1. D’abord, à partir de cette liste de qualités, identifie, en cochant les boîtes (☑), celles qui te décrivent le mieux. </a:t>
            </a:r>
          </a:p>
          <a:p>
            <a:r>
              <a:rPr lang="fr-FR" dirty="0"/>
              <a:t>2. Par la suite, </a:t>
            </a:r>
            <a:r>
              <a:rPr lang="fr-FR" dirty="0" smtClean="0"/>
              <a:t>fais </a:t>
            </a:r>
            <a:r>
              <a:rPr lang="fr-FR" dirty="0"/>
              <a:t>compléter </a:t>
            </a:r>
            <a:r>
              <a:rPr lang="fr-FR" dirty="0" smtClean="0"/>
              <a:t>la même liste par tout personne </a:t>
            </a:r>
            <a:r>
              <a:rPr lang="fr-FR" dirty="0"/>
              <a:t>qui te connaît bien. </a:t>
            </a:r>
          </a:p>
          <a:p>
            <a:r>
              <a:rPr lang="fr-FR" dirty="0"/>
              <a:t>3. Rassemble enfin toutes les listes complétées et, sur une seule page, coche toutes les qualités identifiées (par toi et les autres). Affiche cette page sur le mur de ta chambre afin de la voir à chaque jour. </a:t>
            </a:r>
            <a:endParaRPr lang="fr-FR" dirty="0" smtClean="0"/>
          </a:p>
          <a:p>
            <a:endParaRPr lang="fr-FR" dirty="0"/>
          </a:p>
          <a:p>
            <a:endParaRPr lang="fr-FR" dirty="0"/>
          </a:p>
        </p:txBody>
      </p:sp>
    </p:spTree>
    <p:extLst>
      <p:ext uri="{BB962C8B-B14F-4D97-AF65-F5344CB8AC3E}">
        <p14:creationId xmlns:p14="http://schemas.microsoft.com/office/powerpoint/2010/main" val="297664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083" y="606829"/>
            <a:ext cx="10848109" cy="5355312"/>
          </a:xfrm>
          <a:prstGeom prst="rect">
            <a:avLst/>
          </a:prstGeom>
          <a:solidFill>
            <a:schemeClr val="accent2">
              <a:lumMod val="40000"/>
              <a:lumOff val="60000"/>
            </a:schemeClr>
          </a:solidFill>
        </p:spPr>
        <p:txBody>
          <a:bodyPr wrap="square">
            <a:spAutoFit/>
          </a:bodyPr>
          <a:lstStyle/>
          <a:p>
            <a:r>
              <a:rPr lang="fr-FR" sz="1100" b="1" dirty="0">
                <a:solidFill>
                  <a:srgbClr val="000000"/>
                </a:solidFill>
                <a:latin typeface="Calibri" panose="020F0502020204030204" pitchFamily="34" charset="0"/>
              </a:rPr>
              <a:t>Séance </a:t>
            </a:r>
            <a:r>
              <a:rPr lang="fr-FR" sz="1100" b="1" dirty="0" smtClean="0">
                <a:solidFill>
                  <a:srgbClr val="000000"/>
                </a:solidFill>
                <a:latin typeface="Calibri" panose="020F0502020204030204" pitchFamily="34" charset="0"/>
              </a:rPr>
              <a:t>2 </a:t>
            </a:r>
            <a:r>
              <a:rPr lang="fr-FR" sz="1100" b="1" dirty="0">
                <a:solidFill>
                  <a:srgbClr val="000000"/>
                </a:solidFill>
                <a:latin typeface="Calibri" panose="020F0502020204030204" pitchFamily="34" charset="0"/>
              </a:rPr>
              <a:t>:  </a:t>
            </a:r>
            <a:r>
              <a:rPr lang="fr-FR" sz="1100" b="1" dirty="0" smtClean="0">
                <a:solidFill>
                  <a:srgbClr val="000000"/>
                </a:solidFill>
                <a:latin typeface="Calibri" panose="020F0502020204030204" pitchFamily="34" charset="0"/>
              </a:rPr>
              <a:t>               </a:t>
            </a:r>
            <a:r>
              <a:rPr lang="fr-FR" b="1" dirty="0" smtClean="0">
                <a:solidFill>
                  <a:schemeClr val="accent5">
                    <a:lumMod val="20000"/>
                    <a:lumOff val="80000"/>
                  </a:schemeClr>
                </a:solidFill>
                <a:effectLst>
                  <a:outerShdw blurRad="38100" dist="38100" dir="2700000" algn="tl">
                    <a:srgbClr val="000000">
                      <a:alpha val="43137"/>
                    </a:srgbClr>
                  </a:outerShdw>
                </a:effectLst>
                <a:latin typeface="Calibri" panose="020F0502020204030204" pitchFamily="34" charset="0"/>
              </a:rPr>
              <a:t>Apprendre </a:t>
            </a:r>
            <a:r>
              <a:rPr lang="fr-FR" b="1" dirty="0">
                <a:solidFill>
                  <a:schemeClr val="accent5">
                    <a:lumMod val="20000"/>
                    <a:lumOff val="80000"/>
                  </a:schemeClr>
                </a:solidFill>
                <a:effectLst>
                  <a:outerShdw blurRad="38100" dist="38100" dir="2700000" algn="tl">
                    <a:srgbClr val="000000">
                      <a:alpha val="43137"/>
                    </a:srgbClr>
                  </a:outerShdw>
                </a:effectLst>
                <a:latin typeface="Calibri" panose="020F0502020204030204" pitchFamily="34" charset="0"/>
              </a:rPr>
              <a:t>à dire « NON » </a:t>
            </a:r>
            <a:endParaRPr lang="fr-FR" b="1" dirty="0" smtClean="0">
              <a:solidFill>
                <a:schemeClr val="accent5">
                  <a:lumMod val="20000"/>
                  <a:lumOff val="80000"/>
                </a:schemeClr>
              </a:solidFill>
              <a:effectLst>
                <a:outerShdw blurRad="38100" dist="38100" dir="2700000" algn="tl">
                  <a:srgbClr val="000000">
                    <a:alpha val="43137"/>
                  </a:srgbClr>
                </a:outerShdw>
              </a:effectLst>
              <a:latin typeface="Calibri" panose="020F0502020204030204" pitchFamily="34" charset="0"/>
            </a:endParaRPr>
          </a:p>
          <a:p>
            <a:endParaRPr lang="fr-FR" dirty="0">
              <a:solidFill>
                <a:schemeClr val="accent5">
                  <a:lumMod val="20000"/>
                  <a:lumOff val="80000"/>
                </a:schemeClr>
              </a:solidFill>
              <a:effectLst>
                <a:outerShdw blurRad="38100" dist="38100" dir="2700000" algn="tl">
                  <a:srgbClr val="000000">
                    <a:alpha val="43137"/>
                  </a:srgbClr>
                </a:outerShdw>
              </a:effectLst>
              <a:latin typeface="Calibri" panose="020F0502020204030204" pitchFamily="34" charset="0"/>
            </a:endParaRPr>
          </a:p>
          <a:p>
            <a:r>
              <a:rPr lang="fr-FR" dirty="0">
                <a:solidFill>
                  <a:srgbClr val="000000"/>
                </a:solidFill>
                <a:latin typeface="Calibri" panose="020F0502020204030204" pitchFamily="34" charset="0"/>
              </a:rPr>
              <a:t>S’affirmer, dire ce qu’on pense vraiment et ce qu’on ressent n’est pas facile. On veut être gentil. On ne veut pas déplaire aux autres. On ne veut pas que les autres soient fâchés. Pourtant, dire </a:t>
            </a:r>
            <a:r>
              <a:rPr lang="fr-FR" i="1" dirty="0">
                <a:solidFill>
                  <a:srgbClr val="000000"/>
                </a:solidFill>
                <a:latin typeface="Calibri" panose="020F0502020204030204" pitchFamily="34" charset="0"/>
              </a:rPr>
              <a:t>Non</a:t>
            </a:r>
            <a:r>
              <a:rPr lang="fr-FR" dirty="0">
                <a:solidFill>
                  <a:srgbClr val="000000"/>
                </a:solidFill>
                <a:latin typeface="Calibri" panose="020F0502020204030204" pitchFamily="34" charset="0"/>
              </a:rPr>
              <a:t>, </a:t>
            </a:r>
            <a:r>
              <a:rPr lang="fr-FR" i="1" dirty="0">
                <a:solidFill>
                  <a:srgbClr val="000000"/>
                </a:solidFill>
                <a:latin typeface="Calibri" panose="020F0502020204030204" pitchFamily="34" charset="0"/>
              </a:rPr>
              <a:t>Non merci</a:t>
            </a:r>
            <a:r>
              <a:rPr lang="fr-FR" dirty="0">
                <a:solidFill>
                  <a:srgbClr val="000000"/>
                </a:solidFill>
                <a:latin typeface="Calibri" panose="020F0502020204030204" pitchFamily="34" charset="0"/>
              </a:rPr>
              <a:t>, cela s’apprend. On n’a pas toujours besoin de trouver mille et une excuses quand on dit </a:t>
            </a:r>
            <a:r>
              <a:rPr lang="fr-FR" i="1" dirty="0">
                <a:solidFill>
                  <a:srgbClr val="000000"/>
                </a:solidFill>
                <a:latin typeface="Calibri" panose="020F0502020204030204" pitchFamily="34" charset="0"/>
              </a:rPr>
              <a:t>Non</a:t>
            </a:r>
            <a:r>
              <a:rPr lang="fr-FR" dirty="0">
                <a:solidFill>
                  <a:srgbClr val="000000"/>
                </a:solidFill>
                <a:latin typeface="Calibri" panose="020F0502020204030204" pitchFamily="34" charset="0"/>
              </a:rPr>
              <a:t>. On a le droit de dire </a:t>
            </a:r>
            <a:r>
              <a:rPr lang="fr-FR" i="1" dirty="0">
                <a:solidFill>
                  <a:srgbClr val="000000"/>
                </a:solidFill>
                <a:latin typeface="Calibri" panose="020F0502020204030204" pitchFamily="34" charset="0"/>
              </a:rPr>
              <a:t>Non </a:t>
            </a:r>
            <a:r>
              <a:rPr lang="fr-FR" dirty="0">
                <a:solidFill>
                  <a:srgbClr val="000000"/>
                </a:solidFill>
                <a:latin typeface="Calibri" panose="020F0502020204030204" pitchFamily="34" charset="0"/>
              </a:rPr>
              <a:t>si une situation ne nous convient pas. Le refus ne vient pas seulement des mots que tu choisis, mais aussi du ton de ta voix. Lorsque tu veux t’affirmer, dire </a:t>
            </a:r>
            <a:r>
              <a:rPr lang="fr-FR" i="1" dirty="0">
                <a:solidFill>
                  <a:srgbClr val="000000"/>
                </a:solidFill>
                <a:latin typeface="Calibri" panose="020F0502020204030204" pitchFamily="34" charset="0"/>
              </a:rPr>
              <a:t>Non</a:t>
            </a:r>
            <a:r>
              <a:rPr lang="fr-FR" dirty="0">
                <a:solidFill>
                  <a:srgbClr val="000000"/>
                </a:solidFill>
                <a:latin typeface="Calibri" panose="020F0502020204030204" pitchFamily="34" charset="0"/>
              </a:rPr>
              <a:t>, assure-toi que ta voix est claire. Tiens-toi droit. Regarde la personne dans les yeux. </a:t>
            </a:r>
          </a:p>
          <a:p>
            <a:r>
              <a:rPr lang="fr-FR" dirty="0">
                <a:solidFill>
                  <a:srgbClr val="000000"/>
                </a:solidFill>
                <a:latin typeface="Calibri" panose="020F0502020204030204" pitchFamily="34" charset="0"/>
              </a:rPr>
              <a:t>La règle 2-1-1 est une manière efficace pour apprendre à dire « Non » .</a:t>
            </a:r>
          </a:p>
          <a:p>
            <a:r>
              <a:rPr lang="fr-FR" dirty="0">
                <a:solidFill>
                  <a:srgbClr val="000000"/>
                </a:solidFill>
                <a:latin typeface="Calibri" panose="020F0502020204030204" pitchFamily="34" charset="0"/>
              </a:rPr>
              <a:t>C’est simple. Il faut d’abord dire </a:t>
            </a:r>
            <a:r>
              <a:rPr lang="fr-FR" b="1" dirty="0">
                <a:solidFill>
                  <a:srgbClr val="000000"/>
                </a:solidFill>
                <a:latin typeface="Calibri" panose="020F0502020204030204" pitchFamily="34" charset="0"/>
              </a:rPr>
              <a:t>deux choses positives</a:t>
            </a:r>
            <a:r>
              <a:rPr lang="fr-FR" dirty="0">
                <a:solidFill>
                  <a:srgbClr val="000000"/>
                </a:solidFill>
                <a:latin typeface="Calibri" panose="020F0502020204030204" pitchFamily="34" charset="0"/>
              </a:rPr>
              <a:t>, </a:t>
            </a:r>
            <a:r>
              <a:rPr lang="fr-FR" b="1" dirty="0">
                <a:solidFill>
                  <a:srgbClr val="000000"/>
                </a:solidFill>
                <a:latin typeface="Calibri" panose="020F0502020204030204" pitchFamily="34" charset="0"/>
              </a:rPr>
              <a:t>dire ensuite Non </a:t>
            </a:r>
            <a:r>
              <a:rPr lang="fr-FR" dirty="0">
                <a:solidFill>
                  <a:srgbClr val="000000"/>
                </a:solidFill>
                <a:latin typeface="Calibri" panose="020F0502020204030204" pitchFamily="34" charset="0"/>
              </a:rPr>
              <a:t>et </a:t>
            </a:r>
            <a:r>
              <a:rPr lang="fr-FR" b="1" dirty="0">
                <a:solidFill>
                  <a:srgbClr val="000000"/>
                </a:solidFill>
                <a:latin typeface="Calibri" panose="020F0502020204030204" pitchFamily="34" charset="0"/>
              </a:rPr>
              <a:t>terminer avec une autre chose positive</a:t>
            </a:r>
            <a:r>
              <a:rPr lang="fr-FR" dirty="0">
                <a:solidFill>
                  <a:srgbClr val="000000"/>
                </a:solidFill>
                <a:latin typeface="Calibri" panose="020F0502020204030204" pitchFamily="34" charset="0"/>
              </a:rPr>
              <a:t>. </a:t>
            </a:r>
          </a:p>
          <a:p>
            <a:r>
              <a:rPr lang="fr-FR" b="1" dirty="0">
                <a:solidFill>
                  <a:srgbClr val="000000"/>
                </a:solidFill>
                <a:latin typeface="Calibri" panose="020F0502020204030204" pitchFamily="34" charset="0"/>
              </a:rPr>
              <a:t>Voici un exemple. </a:t>
            </a:r>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Ton copain te demande de faire son devoir à sa place, car il a prévu de faire une activité sportive qu’il préfère de loin. Tu n’as pas envie de le faire à sa place d’autant que tu dois aussi y travailler. </a:t>
            </a:r>
          </a:p>
          <a:p>
            <a:r>
              <a:rPr lang="fr-FR" dirty="0">
                <a:solidFill>
                  <a:srgbClr val="000000"/>
                </a:solidFill>
                <a:latin typeface="Calibri" panose="020F0502020204030204" pitchFamily="34" charset="0"/>
              </a:rPr>
              <a:t>Tu n’as vraiment pas d’autre choix que de dire « non ». </a:t>
            </a:r>
          </a:p>
          <a:p>
            <a:r>
              <a:rPr lang="fr-FR" dirty="0">
                <a:solidFill>
                  <a:srgbClr val="000000"/>
                </a:solidFill>
                <a:latin typeface="Calibri" panose="020F0502020204030204" pitchFamily="34" charset="0"/>
              </a:rPr>
              <a:t>2 </a:t>
            </a:r>
            <a:r>
              <a:rPr lang="fr-FR" dirty="0" smtClean="0">
                <a:solidFill>
                  <a:srgbClr val="000000"/>
                </a:solidFill>
                <a:latin typeface="Calibri" panose="020F0502020204030204" pitchFamily="34" charset="0"/>
              </a:rPr>
              <a:t>« </a:t>
            </a:r>
            <a:r>
              <a:rPr lang="fr-FR" dirty="0">
                <a:solidFill>
                  <a:srgbClr val="000000"/>
                </a:solidFill>
                <a:latin typeface="Calibri" panose="020F0502020204030204" pitchFamily="34" charset="0"/>
              </a:rPr>
              <a:t>Tu es mon copain et tu sais que je peux toujours t’aider » </a:t>
            </a:r>
          </a:p>
          <a:p>
            <a:r>
              <a:rPr lang="fr-FR" dirty="0">
                <a:solidFill>
                  <a:srgbClr val="000000"/>
                </a:solidFill>
                <a:latin typeface="Calibri" panose="020F0502020204030204" pitchFamily="34" charset="0"/>
              </a:rPr>
              <a:t>« Je comprends que tu souhaites aller à ton activité sportive » </a:t>
            </a:r>
          </a:p>
          <a:p>
            <a:r>
              <a:rPr lang="fr-FR" dirty="0">
                <a:solidFill>
                  <a:srgbClr val="000000"/>
                </a:solidFill>
                <a:latin typeface="Calibri" panose="020F0502020204030204" pitchFamily="34" charset="0"/>
              </a:rPr>
              <a:t>1 </a:t>
            </a:r>
            <a:r>
              <a:rPr lang="fr-FR" dirty="0" smtClean="0">
                <a:solidFill>
                  <a:srgbClr val="000000"/>
                </a:solidFill>
                <a:latin typeface="Calibri" panose="020F0502020204030204" pitchFamily="34" charset="0"/>
              </a:rPr>
              <a:t>« </a:t>
            </a:r>
            <a:r>
              <a:rPr lang="fr-FR" dirty="0">
                <a:solidFill>
                  <a:srgbClr val="000000"/>
                </a:solidFill>
                <a:latin typeface="Calibri" panose="020F0502020204030204" pitchFamily="34" charset="0"/>
              </a:rPr>
              <a:t>Malheureusement j’ai aussi un contrôle en maths à réviser…donc je ne pourrai pas faire ton devoir » </a:t>
            </a:r>
          </a:p>
          <a:p>
            <a:r>
              <a:rPr lang="fr-FR" dirty="0">
                <a:solidFill>
                  <a:srgbClr val="000000"/>
                </a:solidFill>
                <a:latin typeface="Calibri" panose="020F0502020204030204" pitchFamily="34" charset="0"/>
              </a:rPr>
              <a:t>1 </a:t>
            </a:r>
            <a:r>
              <a:rPr lang="fr-FR" dirty="0"/>
              <a:t>Je peux toutefois t’aider à faire ton devoir à l’heure du diner si tu veux. </a:t>
            </a:r>
            <a:endParaRPr lang="fr-FR"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527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2917" y="532672"/>
            <a:ext cx="7772400" cy="5632311"/>
          </a:xfrm>
          <a:prstGeom prst="rect">
            <a:avLst/>
          </a:prstGeom>
          <a:solidFill>
            <a:schemeClr val="accent1">
              <a:lumMod val="20000"/>
              <a:lumOff val="80000"/>
            </a:schemeClr>
          </a:solidFill>
        </p:spPr>
        <p:txBody>
          <a:bodyPr wrap="square">
            <a:spAutoFit/>
          </a:bodyPr>
          <a:lstStyle/>
          <a:p>
            <a:r>
              <a:rPr lang="fr-FR" dirty="0" smtClean="0"/>
              <a:t>Séance 3: Et </a:t>
            </a:r>
            <a:r>
              <a:rPr lang="fr-FR" dirty="0"/>
              <a:t>si on parlait </a:t>
            </a:r>
            <a:r>
              <a:rPr lang="fr-FR" dirty="0" smtClean="0"/>
              <a:t>autrement ?</a:t>
            </a:r>
            <a:endParaRPr lang="fr-FR" dirty="0"/>
          </a:p>
          <a:p>
            <a:r>
              <a:rPr lang="fr-FR" u="sng" dirty="0" smtClean="0"/>
              <a:t>Objectifs :</a:t>
            </a:r>
            <a:endParaRPr lang="fr-FR" u="sng" dirty="0"/>
          </a:p>
          <a:p>
            <a:pPr marL="285750" indent="-285750">
              <a:buFont typeface="Arial" panose="020B0604020202020204" pitchFamily="34" charset="0"/>
              <a:buChar char="•"/>
            </a:pPr>
            <a:r>
              <a:rPr lang="fr-FR" dirty="0" smtClean="0"/>
              <a:t>Analyser </a:t>
            </a:r>
            <a:r>
              <a:rPr lang="fr-FR" dirty="0"/>
              <a:t>un message sur le fond (les mots utilisés) et dans la forme (le ton de </a:t>
            </a:r>
            <a:r>
              <a:rPr lang="fr-FR" dirty="0" smtClean="0"/>
              <a:t>la voix</a:t>
            </a:r>
            <a:r>
              <a:rPr lang="fr-FR" dirty="0"/>
              <a:t>…), son origine, l’effet de ce message</a:t>
            </a:r>
          </a:p>
          <a:p>
            <a:pPr marL="285750" indent="-285750">
              <a:buFont typeface="Arial" panose="020B0604020202020204" pitchFamily="34" charset="0"/>
              <a:buChar char="•"/>
            </a:pPr>
            <a:r>
              <a:rPr lang="fr-FR" dirty="0" smtClean="0"/>
              <a:t> </a:t>
            </a:r>
            <a:r>
              <a:rPr lang="fr-FR" dirty="0"/>
              <a:t>Proposer des alternatives à l’expression agressive</a:t>
            </a:r>
          </a:p>
          <a:p>
            <a:r>
              <a:rPr lang="fr-FR" u="sng" dirty="0"/>
              <a:t>Expérimentation / Mise en </a:t>
            </a:r>
            <a:r>
              <a:rPr lang="fr-FR" u="sng" dirty="0" smtClean="0"/>
              <a:t>situation:</a:t>
            </a:r>
            <a:endParaRPr lang="fr-FR" u="sng" dirty="0"/>
          </a:p>
          <a:p>
            <a:r>
              <a:rPr lang="fr-FR" dirty="0"/>
              <a:t>L’adulte se met en scène dans un dialogue où il adresse le</a:t>
            </a:r>
          </a:p>
          <a:p>
            <a:r>
              <a:rPr lang="fr-FR" dirty="0"/>
              <a:t>message suivant « t’es chiant, t’as encore pris mon stylo, fais</a:t>
            </a:r>
          </a:p>
          <a:p>
            <a:r>
              <a:rPr lang="fr-FR" dirty="0"/>
              <a:t>gaffe à </a:t>
            </a:r>
            <a:r>
              <a:rPr lang="fr-FR" dirty="0" smtClean="0"/>
              <a:t>toi ! </a:t>
            </a:r>
            <a:r>
              <a:rPr lang="fr-FR" dirty="0"/>
              <a:t>»</a:t>
            </a:r>
          </a:p>
          <a:p>
            <a:r>
              <a:rPr lang="fr-FR" u="sng" dirty="0"/>
              <a:t>Prise de conscience / </a:t>
            </a:r>
            <a:r>
              <a:rPr lang="fr-FR" u="sng" dirty="0" smtClean="0"/>
              <a:t>Analyse:</a:t>
            </a:r>
            <a:endParaRPr lang="fr-FR" u="sng" dirty="0"/>
          </a:p>
          <a:p>
            <a:r>
              <a:rPr lang="fr-FR" dirty="0"/>
              <a:t>Enclencher une réflexion :</a:t>
            </a:r>
          </a:p>
          <a:p>
            <a:r>
              <a:rPr lang="fr-FR" dirty="0"/>
              <a:t>« Que pensez-vous de cette situation ? Du message adressé ? »</a:t>
            </a:r>
          </a:p>
          <a:p>
            <a:r>
              <a:rPr lang="fr-FR" dirty="0"/>
              <a:t>Préciser qu’il s’agit d’un message agressif et en relever les caractéristiques.</a:t>
            </a:r>
          </a:p>
          <a:p>
            <a:r>
              <a:rPr lang="fr-FR" dirty="0"/>
              <a:t>Analyser le message avec les participants à partir des questions ci-dessous :</a:t>
            </a:r>
          </a:p>
          <a:p>
            <a:r>
              <a:rPr lang="fr-FR" dirty="0" smtClean="0"/>
              <a:t>Pourquoi </a:t>
            </a:r>
            <a:r>
              <a:rPr lang="fr-FR" dirty="0"/>
              <a:t>ai-je réagi comme cela ?</a:t>
            </a:r>
          </a:p>
          <a:p>
            <a:r>
              <a:rPr lang="fr-FR" dirty="0" smtClean="0"/>
              <a:t>Qu’est-ce </a:t>
            </a:r>
            <a:r>
              <a:rPr lang="fr-FR" dirty="0"/>
              <a:t>que je ressens ?</a:t>
            </a:r>
          </a:p>
          <a:p>
            <a:r>
              <a:rPr lang="fr-FR" dirty="0" smtClean="0"/>
              <a:t>Quel </a:t>
            </a:r>
            <a:r>
              <a:rPr lang="fr-FR" dirty="0"/>
              <a:t>est mon problème ? Est-ce que le problème est réglé ?</a:t>
            </a:r>
          </a:p>
          <a:p>
            <a:r>
              <a:rPr lang="fr-FR" dirty="0" smtClean="0"/>
              <a:t>Qu’est-ce </a:t>
            </a:r>
            <a:r>
              <a:rPr lang="fr-FR" dirty="0"/>
              <a:t>que je voudrais bien à l’avenir ? Qu’est-ce que je voulais dire à l’autre ?</a:t>
            </a:r>
          </a:p>
          <a:p>
            <a:r>
              <a:rPr lang="fr-FR" dirty="0"/>
              <a:t>(dire mon mécontentement, faire une demande)</a:t>
            </a:r>
          </a:p>
          <a:p>
            <a:r>
              <a:rPr lang="fr-FR" dirty="0" smtClean="0"/>
              <a:t> </a:t>
            </a:r>
            <a:r>
              <a:rPr lang="fr-FR" dirty="0"/>
              <a:t>Est-ce que le message est clair ?</a:t>
            </a:r>
          </a:p>
        </p:txBody>
      </p:sp>
    </p:spTree>
    <p:extLst>
      <p:ext uri="{BB962C8B-B14F-4D97-AF65-F5344CB8AC3E}">
        <p14:creationId xmlns:p14="http://schemas.microsoft.com/office/powerpoint/2010/main" val="22630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6" y="756458"/>
            <a:ext cx="9692640" cy="2862322"/>
          </a:xfrm>
          <a:prstGeom prst="rect">
            <a:avLst/>
          </a:prstGeom>
          <a:solidFill>
            <a:schemeClr val="accent1">
              <a:lumMod val="20000"/>
              <a:lumOff val="80000"/>
            </a:schemeClr>
          </a:solidFill>
        </p:spPr>
        <p:txBody>
          <a:bodyPr wrap="square">
            <a:spAutoFit/>
          </a:bodyPr>
          <a:lstStyle/>
          <a:p>
            <a:r>
              <a:rPr lang="fr-FR" u="sng" dirty="0"/>
              <a:t>Élargissement / Synthèse / Généralisation Conclusion </a:t>
            </a:r>
            <a:r>
              <a:rPr lang="fr-FR" dirty="0"/>
              <a:t>: </a:t>
            </a:r>
            <a:endParaRPr lang="fr-FR" dirty="0" smtClean="0"/>
          </a:p>
          <a:p>
            <a:endParaRPr lang="fr-FR" dirty="0"/>
          </a:p>
          <a:p>
            <a:r>
              <a:rPr lang="fr-FR" dirty="0" smtClean="0"/>
              <a:t>« </a:t>
            </a:r>
            <a:r>
              <a:rPr lang="fr-FR" dirty="0"/>
              <a:t>Parfois nous pouvons utiliser des messages agressifs contre l’autre sans que cela aide à régler notre problème, juste parce que nous sommes énervés, le message n’est pas toujours clair, nous avons besoin d’exprimer notre colère … » </a:t>
            </a:r>
            <a:endParaRPr lang="fr-FR" dirty="0" smtClean="0"/>
          </a:p>
          <a:p>
            <a:r>
              <a:rPr lang="fr-FR" dirty="0" smtClean="0"/>
              <a:t>Pour </a:t>
            </a:r>
            <a:r>
              <a:rPr lang="fr-FR" dirty="0"/>
              <a:t>aller plus loin et introduire l’activité « message-je » : </a:t>
            </a:r>
            <a:endParaRPr lang="fr-FR" dirty="0" smtClean="0"/>
          </a:p>
          <a:p>
            <a:r>
              <a:rPr lang="fr-FR" dirty="0" smtClean="0"/>
              <a:t>« </a:t>
            </a:r>
            <a:r>
              <a:rPr lang="fr-FR" dirty="0"/>
              <a:t>Comment ce message pourrait-il être dit autrement ? ». Collecter les différentes idées après un temps de travail en groupe de deux ou bien avec l’ensemble des participants</a:t>
            </a:r>
            <a:r>
              <a:rPr lang="fr-FR" dirty="0" smtClean="0"/>
              <a:t>.</a:t>
            </a:r>
          </a:p>
          <a:p>
            <a:endParaRPr lang="fr-FR" dirty="0"/>
          </a:p>
          <a:p>
            <a:r>
              <a:rPr lang="fr-FR" dirty="0" smtClean="0"/>
              <a:t> </a:t>
            </a:r>
            <a:r>
              <a:rPr lang="fr-FR" dirty="0"/>
              <a:t>Source : Cartable des Compétences </a:t>
            </a:r>
            <a:r>
              <a:rPr lang="fr-FR" dirty="0" smtClean="0"/>
              <a:t>Psychosociales</a:t>
            </a:r>
            <a:endParaRPr lang="fr-FR" dirty="0"/>
          </a:p>
        </p:txBody>
      </p:sp>
    </p:spTree>
    <p:extLst>
      <p:ext uri="{BB962C8B-B14F-4D97-AF65-F5344CB8AC3E}">
        <p14:creationId xmlns:p14="http://schemas.microsoft.com/office/powerpoint/2010/main" val="178827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ips_outil_cartes_des_fo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82" y="476597"/>
            <a:ext cx="9114057" cy="626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7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5" y="473826"/>
            <a:ext cx="9077497" cy="6463308"/>
          </a:xfrm>
          <a:prstGeom prst="rect">
            <a:avLst/>
          </a:prstGeom>
          <a:solidFill>
            <a:schemeClr val="accent3">
              <a:lumMod val="20000"/>
              <a:lumOff val="80000"/>
            </a:schemeClr>
          </a:solidFill>
        </p:spPr>
        <p:txBody>
          <a:bodyPr wrap="square">
            <a:spAutoFit/>
          </a:bodyPr>
          <a:lstStyle/>
          <a:p>
            <a:r>
              <a:rPr lang="fr-FR" b="1" dirty="0">
                <a:solidFill>
                  <a:schemeClr val="accent2">
                    <a:lumMod val="60000"/>
                    <a:lumOff val="40000"/>
                  </a:schemeClr>
                </a:solidFill>
                <a:latin typeface="Fira Sans Condensed"/>
              </a:rPr>
              <a:t>Les objectifs </a:t>
            </a:r>
            <a:r>
              <a:rPr lang="fr-FR" b="1" dirty="0" smtClean="0">
                <a:solidFill>
                  <a:schemeClr val="accent2">
                    <a:lumMod val="60000"/>
                    <a:lumOff val="40000"/>
                  </a:schemeClr>
                </a:solidFill>
                <a:latin typeface="Fira Sans Condensed"/>
              </a:rPr>
              <a:t>de la séance:</a:t>
            </a:r>
          </a:p>
          <a:p>
            <a:endParaRPr lang="fr-FR" dirty="0">
              <a:solidFill>
                <a:srgbClr val="000000"/>
              </a:solidFill>
              <a:latin typeface="Fira Sans Condensed"/>
            </a:endParaRPr>
          </a:p>
          <a:p>
            <a:pPr>
              <a:buFont typeface="Arial" panose="020B0604020202020204" pitchFamily="34" charset="0"/>
              <a:buChar char="•"/>
            </a:pPr>
            <a:r>
              <a:rPr lang="fr-FR" dirty="0">
                <a:solidFill>
                  <a:srgbClr val="000000"/>
                </a:solidFill>
                <a:latin typeface="Fira Sans Condensed"/>
              </a:rPr>
              <a:t>Identifier ses 3 forces principales, et des situations dans lesquelles ses aptitudes sont mises en valeur.</a:t>
            </a:r>
          </a:p>
          <a:p>
            <a:pPr>
              <a:buFont typeface="Arial" panose="020B0604020202020204" pitchFamily="34" charset="0"/>
              <a:buChar char="•"/>
            </a:pPr>
            <a:r>
              <a:rPr lang="fr-FR" dirty="0">
                <a:solidFill>
                  <a:srgbClr val="000000"/>
                </a:solidFill>
                <a:latin typeface="Fira Sans Condensed"/>
              </a:rPr>
              <a:t>Identifier les 3 forces principales d’une personne, et des situations dans lesquelles elles sont mises en valeur.</a:t>
            </a:r>
          </a:p>
          <a:p>
            <a:pPr>
              <a:buFont typeface="Arial" panose="020B0604020202020204" pitchFamily="34" charset="0"/>
              <a:buChar char="•"/>
            </a:pPr>
            <a:r>
              <a:rPr lang="fr-FR" dirty="0">
                <a:solidFill>
                  <a:srgbClr val="000000"/>
                </a:solidFill>
                <a:latin typeface="Fira Sans Condensed"/>
              </a:rPr>
              <a:t>Acquérir des connaissances sur les forces.</a:t>
            </a:r>
          </a:p>
          <a:p>
            <a:pPr>
              <a:buFont typeface="Arial" panose="020B0604020202020204" pitchFamily="34" charset="0"/>
              <a:buChar char="•"/>
            </a:pPr>
            <a:r>
              <a:rPr lang="fr-FR" dirty="0">
                <a:solidFill>
                  <a:srgbClr val="000000"/>
                </a:solidFill>
                <a:latin typeface="Fira Sans Condensed"/>
              </a:rPr>
              <a:t>Améliorer le climat scolaire</a:t>
            </a:r>
            <a:r>
              <a:rPr lang="fr-FR" dirty="0" smtClean="0">
                <a:solidFill>
                  <a:srgbClr val="000000"/>
                </a:solidFill>
                <a:latin typeface="Fira Sans Condensed"/>
              </a:rPr>
              <a:t>.</a:t>
            </a:r>
          </a:p>
          <a:p>
            <a:r>
              <a:rPr lang="fr-FR" b="1" dirty="0" smtClean="0"/>
              <a:t>Les </a:t>
            </a:r>
            <a:r>
              <a:rPr lang="fr-FR" b="1" dirty="0"/>
              <a:t>compétences mobilisés </a:t>
            </a:r>
            <a:r>
              <a:rPr lang="fr-FR" dirty="0"/>
              <a:t>: la communication verbale et non verbale, la prise de décision, développer une pensée critique et s'auto évaluer, l'estime de soi, la confiance en soi et l'empathie</a:t>
            </a:r>
            <a:r>
              <a:rPr lang="fr-FR" dirty="0" smtClean="0"/>
              <a:t>.</a:t>
            </a:r>
          </a:p>
          <a:p>
            <a:r>
              <a:rPr lang="fr-FR" dirty="0"/>
              <a:t> </a:t>
            </a:r>
            <a:r>
              <a:rPr lang="fr-FR" b="1" dirty="0"/>
              <a:t>Quels sont les termes abordés ? </a:t>
            </a:r>
            <a:endParaRPr lang="fr-FR" dirty="0"/>
          </a:p>
          <a:p>
            <a:r>
              <a:rPr lang="fr-FR" dirty="0"/>
              <a:t>le climat scolaire</a:t>
            </a:r>
          </a:p>
          <a:p>
            <a:r>
              <a:rPr lang="fr-FR" dirty="0"/>
              <a:t>l'avenir</a:t>
            </a:r>
          </a:p>
          <a:p>
            <a:r>
              <a:rPr lang="fr-FR" dirty="0"/>
              <a:t>les émotions, les relations interpersonnelles</a:t>
            </a:r>
          </a:p>
          <a:p>
            <a:r>
              <a:rPr lang="fr-FR" dirty="0"/>
              <a:t>le bien-être / le mal-être</a:t>
            </a:r>
          </a:p>
          <a:p>
            <a:r>
              <a:rPr lang="fr-FR" dirty="0"/>
              <a:t>l'estime de soi, la confiance en soi</a:t>
            </a:r>
          </a:p>
          <a:p>
            <a:r>
              <a:rPr lang="fr-FR" dirty="0"/>
              <a:t>les qualités individuelles, les ressources individuelles et collectives.</a:t>
            </a:r>
          </a:p>
          <a:p>
            <a:r>
              <a:rPr lang="fr-FR" b="1" dirty="0"/>
              <a:t>Quels sont les avantages pour les jeunes et les structures d'en bénéficier ? </a:t>
            </a:r>
            <a:endParaRPr lang="fr-FR" dirty="0"/>
          </a:p>
          <a:p>
            <a:r>
              <a:rPr lang="fr-FR" dirty="0"/>
              <a:t>Cet outil permet de travailler la connaissance de soi.</a:t>
            </a:r>
          </a:p>
          <a:p>
            <a:r>
              <a:rPr lang="fr-FR" dirty="0"/>
              <a:t>C’est un outil très valorisant qui met en valeur les ressources individuelles.</a:t>
            </a:r>
          </a:p>
          <a:p>
            <a:r>
              <a:rPr lang="fr-FR" dirty="0"/>
              <a:t>Cet outil facilite les échanges entre les jeunes</a:t>
            </a:r>
          </a:p>
          <a:p>
            <a:pPr>
              <a:buFont typeface="Arial" panose="020B0604020202020204" pitchFamily="34" charset="0"/>
              <a:buChar char="•"/>
            </a:pPr>
            <a:endParaRPr lang="fr-FR" b="0" i="0" dirty="0">
              <a:solidFill>
                <a:srgbClr val="000000"/>
              </a:solidFill>
              <a:effectLst/>
              <a:latin typeface="Fira Sans Condensed"/>
            </a:endParaRPr>
          </a:p>
        </p:txBody>
      </p:sp>
    </p:spTree>
    <p:extLst>
      <p:ext uri="{BB962C8B-B14F-4D97-AF65-F5344CB8AC3E}">
        <p14:creationId xmlns:p14="http://schemas.microsoft.com/office/powerpoint/2010/main" val="87782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ps_a_nous_les_forces_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853" y="-27162126"/>
            <a:ext cx="18860255" cy="24308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ips_a_nous_les_forces_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15007697"/>
            <a:ext cx="23317200" cy="310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2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349" y="1030778"/>
            <a:ext cx="7805651" cy="2862322"/>
          </a:xfrm>
          <a:prstGeom prst="rect">
            <a:avLst/>
          </a:prstGeom>
        </p:spPr>
        <p:txBody>
          <a:bodyPr wrap="square">
            <a:spAutoFit/>
          </a:bodyPr>
          <a:lstStyle/>
          <a:p>
            <a:r>
              <a:rPr lang="fr-FR" b="1" dirty="0">
                <a:solidFill>
                  <a:srgbClr val="16617F"/>
                </a:solidFill>
                <a:latin typeface="Fira Sans Condensed"/>
              </a:rPr>
              <a:t>Retours d'expériences </a:t>
            </a:r>
            <a:r>
              <a:rPr lang="fr-FR" b="1" dirty="0" smtClean="0">
                <a:solidFill>
                  <a:srgbClr val="16617F"/>
                </a:solidFill>
                <a:latin typeface="Fira Sans Condensed"/>
              </a:rPr>
              <a:t>d’enseignants:</a:t>
            </a:r>
          </a:p>
          <a:p>
            <a:endParaRPr lang="fr-FR" b="1" dirty="0">
              <a:solidFill>
                <a:srgbClr val="16617F"/>
              </a:solidFill>
              <a:latin typeface="Fira Sans Condensed"/>
            </a:endParaRPr>
          </a:p>
          <a:p>
            <a:r>
              <a:rPr lang="fr-FR" b="1" i="1" dirty="0">
                <a:solidFill>
                  <a:srgbClr val="000000"/>
                </a:solidFill>
                <a:latin typeface="Fira Sans Condensed"/>
              </a:rPr>
              <a:t>"Cette </a:t>
            </a:r>
            <a:r>
              <a:rPr lang="fr-FR" b="1" i="1" dirty="0" smtClean="0">
                <a:solidFill>
                  <a:srgbClr val="000000"/>
                </a:solidFill>
                <a:latin typeface="Fira Sans Condensed"/>
              </a:rPr>
              <a:t>séance </a:t>
            </a:r>
            <a:r>
              <a:rPr lang="fr-FR" b="1" i="1" dirty="0">
                <a:solidFill>
                  <a:srgbClr val="000000"/>
                </a:solidFill>
                <a:latin typeface="Fira Sans Condensed"/>
              </a:rPr>
              <a:t>donne des pistes de réflexion : comment percevoir nos élèves, comment les accompagner à identifier leurs forces et comment les réinvestir dans leur parcours personnel et professionnel."</a:t>
            </a:r>
            <a:endParaRPr lang="fr-FR" dirty="0">
              <a:solidFill>
                <a:srgbClr val="000000"/>
              </a:solidFill>
              <a:latin typeface="Fira Sans Condensed"/>
            </a:endParaRPr>
          </a:p>
          <a:p>
            <a:r>
              <a:rPr lang="fr-FR" b="1" i="1" dirty="0" smtClean="0">
                <a:solidFill>
                  <a:srgbClr val="000000"/>
                </a:solidFill>
                <a:latin typeface="Fira Sans Condensed"/>
              </a:rPr>
              <a:t>"Elle </a:t>
            </a:r>
            <a:r>
              <a:rPr lang="fr-FR" b="1" i="1" dirty="0">
                <a:solidFill>
                  <a:srgbClr val="000000"/>
                </a:solidFill>
                <a:latin typeface="Fira Sans Condensed"/>
              </a:rPr>
              <a:t>nous permet de réfléchir à nos forces, comment les améliorer, à les utiliser au quotidien.</a:t>
            </a:r>
            <a:br>
              <a:rPr lang="fr-FR" b="1" i="1" dirty="0">
                <a:solidFill>
                  <a:srgbClr val="000000"/>
                </a:solidFill>
                <a:latin typeface="Fira Sans Condensed"/>
              </a:rPr>
            </a:br>
            <a:r>
              <a:rPr lang="fr-FR" b="1" i="1" dirty="0">
                <a:solidFill>
                  <a:srgbClr val="000000"/>
                </a:solidFill>
                <a:latin typeface="Fira Sans Condensed"/>
              </a:rPr>
              <a:t>C’est un nouveau regard sur notre environnement." </a:t>
            </a:r>
            <a:endParaRPr lang="fr-FR" dirty="0">
              <a:solidFill>
                <a:srgbClr val="000000"/>
              </a:solidFill>
              <a:latin typeface="Fira Sans Condensed"/>
            </a:endParaRPr>
          </a:p>
          <a:p>
            <a:r>
              <a:rPr lang="fr-FR" dirty="0">
                <a:solidFill>
                  <a:srgbClr val="000000"/>
                </a:solidFill>
                <a:latin typeface="Fira Sans Condensed"/>
              </a:rPr>
              <a:t> </a:t>
            </a:r>
            <a:endParaRPr lang="fr-FR" b="0" i="0" dirty="0">
              <a:solidFill>
                <a:srgbClr val="000000"/>
              </a:solidFill>
              <a:effectLst/>
              <a:latin typeface="Fira Sans Condensed"/>
            </a:endParaRPr>
          </a:p>
        </p:txBody>
      </p:sp>
      <p:pic>
        <p:nvPicPr>
          <p:cNvPr id="3074" name="Picture 2" descr="http://holisme.org/local/cache-vignettes/L346xH346/arton17-d9ea9.jpg?1505305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91" y="3777009"/>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788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893</Words>
  <Application>Microsoft Office PowerPoint</Application>
  <PresentationFormat>Grand écran</PresentationFormat>
  <Paragraphs>69</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Fira Sans Condensed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Lycée Léon Blum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Bérangère BRISEPIERRE</dc:creator>
  <cp:lastModifiedBy>Bérangère BRISEPIERRE</cp:lastModifiedBy>
  <cp:revision>9</cp:revision>
  <dcterms:created xsi:type="dcterms:W3CDTF">2022-06-21T16:08:00Z</dcterms:created>
  <dcterms:modified xsi:type="dcterms:W3CDTF">2022-09-26T12:45:45Z</dcterms:modified>
</cp:coreProperties>
</file>